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322" r:id="rId3"/>
    <p:sldId id="317" r:id="rId4"/>
    <p:sldId id="259" r:id="rId5"/>
    <p:sldId id="311" r:id="rId6"/>
    <p:sldId id="312" r:id="rId7"/>
    <p:sldId id="325" r:id="rId8"/>
    <p:sldId id="270" r:id="rId9"/>
    <p:sldId id="293" r:id="rId10"/>
    <p:sldId id="294" r:id="rId11"/>
    <p:sldId id="265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6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95C3-625A-3743-A3DB-0AB714496335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664F7-4B3F-DE46-9D6F-1EE90D6E6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664F7-4B3F-DE46-9D6F-1EE90D6E66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9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047458A-242D-1B44-93D1-9789E3112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396870F-F929-F342-85F6-ED3980D911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47BD9-F49D-4243-B06A-8AFA0B6F3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C29015-9FDE-4449-8BF9-64888175C5D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4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8DD9-81B6-CF4B-BF4F-944EDA52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3DF64-2765-994D-8610-D7339F28D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803AB-22B4-2244-A264-5FDE3765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0A6F-4937-5747-912E-F388D165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A69B-813B-1844-86FE-A2A888BD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C8F5-6110-7141-A5DE-27D6474C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3C729-2465-7D4B-AEE8-FBC46A4CB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6B9A1-0E2B-1147-9673-D2C540A1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93FAE-2C24-0842-8A7D-949A2425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74BB4-8DFB-B94F-8876-E33E3B8E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D347C-5E9F-6440-B2CD-25A0B79B3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7DDC8-CF98-4C4A-8F32-1373E8350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D97F-A6AD-A544-B421-A61E551B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E27C-4567-104E-9CAA-DBB12B60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3687-D1B0-EB45-8825-4C342DD5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90A0-9B25-CE4E-8D78-73649CD1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EC462-22D5-2D4E-A193-991CCF1A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E00CD-168D-9D4E-89B7-80375AA9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7E0B-AEA4-DC41-A86E-A1B587D7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A3FC-0774-944E-8500-63A750BA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C808-2F20-7345-A7BE-A1DF4D15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94634-6CA2-4C45-95AD-A7171392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CA9D-699A-814D-BD60-0A4C91CB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BC3A6-3D3A-504C-BDF5-4B1EABD5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5726-C6C4-DA43-8975-B1F998FF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5380-4433-8F45-A9BC-73E4F1A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E0E7-9AD9-8E44-BFDF-CF83FD0CE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109C4-2EB0-F74C-94DE-B894D0D7B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788B-A0F7-F945-A396-91C30907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8C3B-7BF3-7F43-B413-344A7D4B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F12D-118C-1B43-A008-B2C6C3BC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ECD4-BBE9-9A40-B81E-FDC814B6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FC71-15C4-B149-B62B-FE79653B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CDAAA-FE4F-F946-9A90-EBFF09BF6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4EFA2-9059-4549-895B-E8EAA263B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EAE73-AFC6-E842-AAAD-87CB79A72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3C54-2906-B94D-A284-861087CB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2B0FE-D465-7D4D-89D6-F9402B46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C9535-B626-1240-8ACC-ECDF747A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4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004E-7897-DB45-BDC6-691643C0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B63E0-989A-874E-BB29-A7B4F59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D5364-55F2-1247-89D1-2ACD0AC9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EFAC6-7EF3-E449-AC2C-5C621E1A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339B3-EF3F-9E45-BAEB-7CC23EAE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F640D-B82F-1444-B79A-393838BD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A0824-7BCB-0E43-B660-F5A70D7E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12FE-093A-6F48-82F1-947DE842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18ED-0193-EF48-8ECF-1F44007C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47682-D235-CF4C-B93B-4EF623A6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392F9-E9FA-1145-8901-16D35DC7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897D-FF37-7C43-83D8-E2EB8567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8959-F841-9C40-BD41-ACDC12F5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1B97-4352-434B-9258-FDC89E23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AB97C-D199-424E-9F70-03103EB02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C006F-6400-8043-A905-0EE89228E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9E7B-9E83-1945-BC18-8F6B5C5A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E4D0F-0837-884E-8F75-535DD348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6624C-05B5-344B-9EF4-108C2B86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C32E3-E8B8-1242-9692-54E66569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B929E-596D-6541-815A-3B3E47C89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B0EE-A8EE-CE40-ABC7-F00748092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10A74-6C9D-6F4A-AC62-1D4427DE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96E20-9006-8C41-B832-D1428F1D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dJCRvl4d1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emf"/><Relationship Id="rId2" Type="http://schemas.openxmlformats.org/officeDocument/2006/relationships/image" Target="../media/image6.png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1.emf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540F4-B1E0-D64F-8EC5-C1C3A957C5F8}"/>
              </a:ext>
            </a:extLst>
          </p:cNvPr>
          <p:cNvSpPr/>
          <p:nvPr/>
        </p:nvSpPr>
        <p:spPr>
          <a:xfrm>
            <a:off x="2248286" y="972281"/>
            <a:ext cx="76954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OXI – SỰ CHÁY (</a:t>
            </a:r>
            <a:r>
              <a:rPr lang="en-US" sz="6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Phần</a:t>
            </a:r>
            <a:r>
              <a:rPr lang="en-US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2)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6E5AC-57A2-5849-AB62-B10FD92E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84" y="2438401"/>
            <a:ext cx="6009791" cy="33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76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Rectangle 15">
            <a:extLst>
              <a:ext uri="{FF2B5EF4-FFF2-40B4-BE49-F238E27FC236}">
                <a16:creationId xmlns:a16="http://schemas.microsoft.com/office/drawing/2014/main" id="{6CC0E253-52A0-1147-B5EE-DC386D2E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77000" cy="6556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II. ỨNG DỤNG CỦA OXI</a:t>
            </a:r>
          </a:p>
        </p:txBody>
      </p:sp>
      <p:sp>
        <p:nvSpPr>
          <p:cNvPr id="14352" name="Rectangle 16" descr="traidauzw1[1]">
            <a:extLst>
              <a:ext uri="{FF2B5EF4-FFF2-40B4-BE49-F238E27FC236}">
                <a16:creationId xmlns:a16="http://schemas.microsoft.com/office/drawing/2014/main" id="{4D64C74A-27C1-974A-8A77-60C80DE8B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838200"/>
            <a:ext cx="4114800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Oxi dùng cho</a:t>
            </a:r>
          </a:p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 sự đốt nhiên liệu</a:t>
            </a:r>
          </a:p>
        </p:txBody>
      </p:sp>
      <p:pic>
        <p:nvPicPr>
          <p:cNvPr id="14356" name="Picture 20" descr="space-shuttle-launch3a[1]">
            <a:extLst>
              <a:ext uri="{FF2B5EF4-FFF2-40B4-BE49-F238E27FC236}">
                <a16:creationId xmlns:a16="http://schemas.microsoft.com/office/drawing/2014/main" id="{59B690C8-2236-A643-99C8-05C85DE7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3657600" cy="4419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Text Box 21" descr="Medium wood">
            <a:extLst>
              <a:ext uri="{FF2B5EF4-FFF2-40B4-BE49-F238E27FC236}">
                <a16:creationId xmlns:a16="http://schemas.microsoft.com/office/drawing/2014/main" id="{AC68A9BE-4CB1-F344-8D74-CF315206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1"/>
            <a:ext cx="3429000" cy="7016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latin typeface="Times New Roman" panose="02020603050405020304" pitchFamily="18" charset="0"/>
              </a:rPr>
              <a:t>Oxi lỏng dùng đốt nhiên liệu cho tên lửa và tàu vũ trụ</a:t>
            </a:r>
          </a:p>
        </p:txBody>
      </p:sp>
      <p:pic>
        <p:nvPicPr>
          <p:cNvPr id="14358" name="Picture 22" descr="81_hancatklb01[1]">
            <a:extLst>
              <a:ext uri="{FF2B5EF4-FFF2-40B4-BE49-F238E27FC236}">
                <a16:creationId xmlns:a16="http://schemas.microsoft.com/office/drawing/2014/main" id="{9A77F9E6-ACD6-BC41-8366-25ABC46E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2438400" cy="2819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2554002-luyen-thep[1]">
            <a:extLst>
              <a:ext uri="{FF2B5EF4-FFF2-40B4-BE49-F238E27FC236}">
                <a16:creationId xmlns:a16="http://schemas.microsoft.com/office/drawing/2014/main" id="{8F491BDC-2076-F440-8665-A0219C10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28800"/>
            <a:ext cx="2305050" cy="2819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Công nhân Chi nhánh Mỏ đá Núi Voi đang thực hiện thao tác khoan máy chuẩn bị nổ mìn phá đá phục vụ sản xuất">
            <a:extLst>
              <a:ext uri="{FF2B5EF4-FFF2-40B4-BE49-F238E27FC236}">
                <a16:creationId xmlns:a16="http://schemas.microsoft.com/office/drawing/2014/main" id="{403232D2-8229-9D40-9290-AB72F92B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3124200" cy="18859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2" name="Rectangle 26" descr="Water droplets">
            <a:extLst>
              <a:ext uri="{FF2B5EF4-FFF2-40B4-BE49-F238E27FC236}">
                <a16:creationId xmlns:a16="http://schemas.microsoft.com/office/drawing/2014/main" id="{E6BA365C-286E-334B-BB0A-E27FB413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67200"/>
            <a:ext cx="2286000" cy="350838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Đèn xì oxi - Axetylen</a:t>
            </a:r>
          </a:p>
        </p:txBody>
      </p:sp>
      <p:sp>
        <p:nvSpPr>
          <p:cNvPr id="14363" name="Rectangle 27" descr="Water droplets">
            <a:extLst>
              <a:ext uri="{FF2B5EF4-FFF2-40B4-BE49-F238E27FC236}">
                <a16:creationId xmlns:a16="http://schemas.microsoft.com/office/drawing/2014/main" id="{AE61A9E8-30B2-A342-B5E4-63F804D16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962400"/>
            <a:ext cx="2286000" cy="6858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Lò luyện gang dùng không khí giàu oxi</a:t>
            </a:r>
          </a:p>
        </p:txBody>
      </p:sp>
      <p:sp>
        <p:nvSpPr>
          <p:cNvPr id="14364" name="Rectangle 28" descr="Water droplets">
            <a:extLst>
              <a:ext uri="{FF2B5EF4-FFF2-40B4-BE49-F238E27FC236}">
                <a16:creationId xmlns:a16="http://schemas.microsoft.com/office/drawing/2014/main" id="{7BA10005-9854-804B-ACA9-6407A0360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257800"/>
            <a:ext cx="1524000" cy="10668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Phá đá bằng hỗn hợp nổ chứa oxi lỏng.</a:t>
            </a:r>
          </a:p>
        </p:txBody>
      </p:sp>
    </p:spTree>
    <p:extLst>
      <p:ext uri="{BB962C8B-B14F-4D97-AF65-F5344CB8AC3E}">
        <p14:creationId xmlns:p14="http://schemas.microsoft.com/office/powerpoint/2010/main" val="13282464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7" grpId="0" animBg="1"/>
      <p:bldP spid="14362" grpId="0" animBg="1"/>
      <p:bldP spid="14363" grpId="0" animBg="1"/>
      <p:bldP spid="14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B5FE2590-C411-334B-BA65-2917C601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 </a:t>
            </a:r>
            <a:r>
              <a:rPr lang="en-US" altLang="vi-VN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160365A-68E9-6E4E-BB0A-5C37F0A9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2000"/>
            <a:ext cx="850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 Hãy điền vào chỗ trống trong các cột ứng với các phản ứng sau:</a:t>
            </a: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8495" name="Group 63">
            <a:extLst>
              <a:ext uri="{FF2B5EF4-FFF2-40B4-BE49-F238E27FC236}">
                <a16:creationId xmlns:a16="http://schemas.microsoft.com/office/drawing/2014/main" id="{B942DB68-4AAF-4D6A-97B5-63BE881A670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5563084"/>
              </p:ext>
            </p:extLst>
          </p:nvPr>
        </p:nvGraphicFramePr>
        <p:xfrm>
          <a:off x="1828800" y="1828800"/>
          <a:ext cx="8534400" cy="4828032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 ứng hoá học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chất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 ứng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chất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 phẩm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58">
            <a:extLst>
              <a:ext uri="{FF2B5EF4-FFF2-40B4-BE49-F238E27FC236}">
                <a16:creationId xmlns:a16="http://schemas.microsoft.com/office/drawing/2014/main" id="{AE913F5A-6AD8-D945-998F-E7C32EDB4FB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819401"/>
            <a:ext cx="5410200" cy="671513"/>
            <a:chOff x="288" y="2880"/>
            <a:chExt cx="3408" cy="423"/>
          </a:xfrm>
        </p:grpSpPr>
        <p:grpSp>
          <p:nvGrpSpPr>
            <p:cNvPr id="11302" name="Group 53">
              <a:extLst>
                <a:ext uri="{FF2B5EF4-FFF2-40B4-BE49-F238E27FC236}">
                  <a16:creationId xmlns:a16="http://schemas.microsoft.com/office/drawing/2014/main" id="{6F494376-5839-8647-AC7F-4EDC2C27E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928"/>
              <a:ext cx="530" cy="252"/>
              <a:chOff x="1262" y="2928"/>
              <a:chExt cx="530" cy="252"/>
            </a:xfrm>
          </p:grpSpPr>
          <p:sp>
            <p:nvSpPr>
              <p:cNvPr id="11305" name="Text Box 21">
                <a:extLst>
                  <a:ext uri="{FF2B5EF4-FFF2-40B4-BE49-F238E27FC236}">
                    <a16:creationId xmlns:a16="http://schemas.microsoft.com/office/drawing/2014/main" id="{153ED084-9306-7E48-84F3-C11ACBC5B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5" y="2928"/>
                <a:ext cx="22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altLang="vi-VN" sz="20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altLang="vi-VN" sz="20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6" name="Line 22">
                <a:extLst>
                  <a:ext uri="{FF2B5EF4-FFF2-40B4-BE49-F238E27FC236}">
                    <a16:creationId xmlns:a16="http://schemas.microsoft.com/office/drawing/2014/main" id="{19DB2801-DB96-F44F-83F7-3DE975FBC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2" y="3166"/>
                <a:ext cx="5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303" name="Text Box 23">
              <a:extLst>
                <a:ext uri="{FF2B5EF4-FFF2-40B4-BE49-F238E27FC236}">
                  <a16:creationId xmlns:a16="http://schemas.microsoft.com/office/drawing/2014/main" id="{64066126-E05A-5E48-B149-F07034A2F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76"/>
              <a:ext cx="3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 </a:t>
              </a:r>
              <a:r>
                <a: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2KClO</a:t>
              </a:r>
              <a:r>
                <a:rPr lang="en-US" altLang="vi-VN" sz="2800" b="1" baseline="-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2KCl +     3O</a:t>
              </a:r>
              <a:r>
                <a:rPr lang="en-US" altLang="vi-VN" sz="2800" b="1" baseline="-30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304" name="Line 24">
              <a:extLst>
                <a:ext uri="{FF2B5EF4-FFF2-40B4-BE49-F238E27FC236}">
                  <a16:creationId xmlns:a16="http://schemas.microsoft.com/office/drawing/2014/main" id="{6F6A5CCF-51C8-D946-8A54-18307EA77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880"/>
              <a:ext cx="0" cy="1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410A3FC5-F4F0-4643-81BE-6243667236C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810000"/>
            <a:ext cx="6172200" cy="533400"/>
            <a:chOff x="240" y="2112"/>
            <a:chExt cx="3648" cy="336"/>
          </a:xfrm>
        </p:grpSpPr>
        <p:sp>
          <p:nvSpPr>
            <p:cNvPr id="11298" name="Text Box 26">
              <a:extLst>
                <a:ext uri="{FF2B5EF4-FFF2-40B4-BE49-F238E27FC236}">
                  <a16:creationId xmlns:a16="http://schemas.microsoft.com/office/drawing/2014/main" id="{42427045-0554-F948-98C8-E9023D6E8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160"/>
              <a:ext cx="36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2KMnO</a:t>
              </a:r>
              <a:r>
                <a:rPr lang="en-US" altLang="vi-VN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K</a:t>
              </a:r>
              <a:r>
                <a:rPr lang="en-US" altLang="vi-VN" sz="2400" b="1" baseline="-25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MnO</a:t>
              </a:r>
              <a:r>
                <a:rPr lang="en-US" altLang="vi-VN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 MnO</a:t>
              </a:r>
              <a:r>
                <a:rPr lang="en-US" altLang="vi-VN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  </a:t>
              </a: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O</a:t>
              </a:r>
              <a:r>
                <a:rPr lang="en-US" altLang="vi-VN" sz="2400" b="1" baseline="-30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1299" name="Group 55">
              <a:extLst>
                <a:ext uri="{FF2B5EF4-FFF2-40B4-BE49-F238E27FC236}">
                  <a16:creationId xmlns:a16="http://schemas.microsoft.com/office/drawing/2014/main" id="{B72B3FCF-9A1D-534D-B1BE-4F7A4BFA8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484" cy="252"/>
              <a:chOff x="1056" y="2064"/>
              <a:chExt cx="484" cy="252"/>
            </a:xfrm>
          </p:grpSpPr>
          <p:sp>
            <p:nvSpPr>
              <p:cNvPr id="11300" name="Line 27">
                <a:extLst>
                  <a:ext uri="{FF2B5EF4-FFF2-40B4-BE49-F238E27FC236}">
                    <a16:creationId xmlns:a16="http://schemas.microsoft.com/office/drawing/2014/main" id="{64284C46-03CA-1047-97AA-926F3B865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304"/>
                <a:ext cx="4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01" name="Text Box 28">
                <a:extLst>
                  <a:ext uri="{FF2B5EF4-FFF2-40B4-BE49-F238E27FC236}">
                    <a16:creationId xmlns:a16="http://schemas.microsoft.com/office/drawing/2014/main" id="{08A6C13F-AA0A-5146-93FE-89F0E5881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2" y="206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altLang="vi-VN" sz="20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altLang="vi-VN" sz="20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60">
            <a:extLst>
              <a:ext uri="{FF2B5EF4-FFF2-40B4-BE49-F238E27FC236}">
                <a16:creationId xmlns:a16="http://schemas.microsoft.com/office/drawing/2014/main" id="{FBABBD27-B26B-DF4C-BED9-DA73D495785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510088"/>
            <a:ext cx="5334000" cy="671512"/>
            <a:chOff x="240" y="2448"/>
            <a:chExt cx="3360" cy="423"/>
          </a:xfrm>
        </p:grpSpPr>
        <p:sp>
          <p:nvSpPr>
            <p:cNvPr id="11294" name="Text Box 31">
              <a:extLst>
                <a:ext uri="{FF2B5EF4-FFF2-40B4-BE49-F238E27FC236}">
                  <a16:creationId xmlns:a16="http://schemas.microsoft.com/office/drawing/2014/main" id="{A703DB67-4AE4-554E-A9DB-0A1824F4F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44"/>
              <a:ext cx="3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CaCO</a:t>
              </a:r>
              <a:r>
                <a:rPr lang="en-US" altLang="vi-V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altLang="vi-VN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CO</a:t>
              </a:r>
              <a:r>
                <a:rPr lang="en-US" altLang="vi-VN" sz="28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2800" b="1" baseline="-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295" name="Group 54">
              <a:extLst>
                <a:ext uri="{FF2B5EF4-FFF2-40B4-BE49-F238E27FC236}">
                  <a16:creationId xmlns:a16="http://schemas.microsoft.com/office/drawing/2014/main" id="{1203D46F-7FDF-424F-9E64-992B8A3ED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448"/>
              <a:ext cx="481" cy="288"/>
              <a:chOff x="1488" y="2448"/>
              <a:chExt cx="481" cy="288"/>
            </a:xfrm>
          </p:grpSpPr>
          <p:sp>
            <p:nvSpPr>
              <p:cNvPr id="11296" name="Line 32">
                <a:extLst>
                  <a:ext uri="{FF2B5EF4-FFF2-40B4-BE49-F238E27FC236}">
                    <a16:creationId xmlns:a16="http://schemas.microsoft.com/office/drawing/2014/main" id="{ACE03FB3-7ED9-B74A-B946-43D8EFA90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736"/>
                <a:ext cx="4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97" name="Text Box 33">
                <a:extLst>
                  <a:ext uri="{FF2B5EF4-FFF2-40B4-BE49-F238E27FC236}">
                    <a16:creationId xmlns:a16="http://schemas.microsoft.com/office/drawing/2014/main" id="{766DC3B5-0EBC-374F-8F1D-B82B39076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22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altLang="vi-VN" sz="2000" b="1" baseline="30000">
                    <a:solidFill>
                      <a:srgbClr val="FF33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altLang="vi-VN" sz="20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467" name="Text Box 35">
            <a:extLst>
              <a:ext uri="{FF2B5EF4-FFF2-40B4-BE49-F238E27FC236}">
                <a16:creationId xmlns:a16="http://schemas.microsoft.com/office/drawing/2014/main" id="{CDCA2C79-2DB5-4F4A-A138-40943FB4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862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468" name="Text Box 36">
            <a:extLst>
              <a:ext uri="{FF2B5EF4-FFF2-40B4-BE49-F238E27FC236}">
                <a16:creationId xmlns:a16="http://schemas.microsoft.com/office/drawing/2014/main" id="{DCCD1EEE-5C85-1340-8A70-B6F2288D7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9718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469" name="Text Box 37">
            <a:extLst>
              <a:ext uri="{FF2B5EF4-FFF2-40B4-BE49-F238E27FC236}">
                <a16:creationId xmlns:a16="http://schemas.microsoft.com/office/drawing/2014/main" id="{A6B8BE18-B6D8-8D46-A896-54D2C2E8F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7244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470" name="Text Box 38">
            <a:extLst>
              <a:ext uri="{FF2B5EF4-FFF2-40B4-BE49-F238E27FC236}">
                <a16:creationId xmlns:a16="http://schemas.microsoft.com/office/drawing/2014/main" id="{74466BF5-FC9E-BD48-9AFB-86A112B3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8862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471" name="Text Box 39">
            <a:extLst>
              <a:ext uri="{FF2B5EF4-FFF2-40B4-BE49-F238E27FC236}">
                <a16:creationId xmlns:a16="http://schemas.microsoft.com/office/drawing/2014/main" id="{145A491A-4C38-A943-9CF6-719A4BD99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300" y="47244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472" name="Text Box 40">
            <a:extLst>
              <a:ext uri="{FF2B5EF4-FFF2-40B4-BE49-F238E27FC236}">
                <a16:creationId xmlns:a16="http://schemas.microsoft.com/office/drawing/2014/main" id="{5B4FF217-DD78-0440-93E2-B4B2B3E1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0480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73" name="Line 61">
            <a:extLst>
              <a:ext uri="{FF2B5EF4-FFF2-40B4-BE49-F238E27FC236}">
                <a16:creationId xmlns:a16="http://schemas.microsoft.com/office/drawing/2014/main" id="{D0025191-2D10-344B-AC5A-81A0057153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0480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Line 61">
            <a:extLst>
              <a:ext uri="{FF2B5EF4-FFF2-40B4-BE49-F238E27FC236}">
                <a16:creationId xmlns:a16="http://schemas.microsoft.com/office/drawing/2014/main" id="{0B181335-69D1-C141-9BD6-E3D4EF415E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38862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61">
            <a:extLst>
              <a:ext uri="{FF2B5EF4-FFF2-40B4-BE49-F238E27FC236}">
                <a16:creationId xmlns:a16="http://schemas.microsoft.com/office/drawing/2014/main" id="{6529545E-4F6E-4545-A92C-7FC51283EB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47244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55C94A73-FA09-3D46-A47B-93BBCA38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734" y="5210969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d. </a:t>
            </a:r>
            <a:r>
              <a:rPr lang="en-US" altLang="en-US" sz="3200" b="1" dirty="0">
                <a:solidFill>
                  <a:srgbClr val="0070C0"/>
                </a:solidFill>
              </a:rPr>
              <a:t>C   +  O</a:t>
            </a:r>
            <a:r>
              <a:rPr lang="en-US" altLang="en-US" sz="3200" b="1" baseline="-25000" dirty="0">
                <a:solidFill>
                  <a:srgbClr val="0070C0"/>
                </a:solidFill>
              </a:rPr>
              <a:t>2  </a:t>
            </a:r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21379348-8CF8-5D4D-997F-D71FDD18F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1894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AB4FDE06-6B87-A24B-8469-62C3B3AD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67504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70C0"/>
                </a:solidFill>
              </a:rPr>
              <a:t> CO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2 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33B3C620-9751-484F-A595-00CDF20D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867" y="494049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8010B1BE-8246-AF4E-A918-206B348F6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80" y="587313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e. </a:t>
            </a:r>
            <a:r>
              <a:rPr lang="en-US" altLang="en-US" sz="2800" dirty="0">
                <a:solidFill>
                  <a:srgbClr val="0070C0"/>
                </a:solidFill>
              </a:rPr>
              <a:t>4Na   +  O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2   </a:t>
            </a:r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2087C9BA-6EAD-FB44-974E-EFDD173BC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150" y="626492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128C0B5A-1D4F-844B-ABD6-E5D7B8B3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672" y="5931096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70C0"/>
                </a:solidFill>
              </a:rPr>
              <a:t> 2Na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800" dirty="0">
                <a:solidFill>
                  <a:srgbClr val="0070C0"/>
                </a:solidFill>
              </a:rPr>
              <a:t>O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2914E631-4244-524A-A36A-A32B9B60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14" y="5732191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 t</a:t>
            </a:r>
            <a:r>
              <a:rPr lang="en-US" altLang="en-US" sz="2800" baseline="30000" dirty="0"/>
              <a:t>0</a:t>
            </a:r>
            <a:r>
              <a:rPr lang="en-US" altLang="en-US" sz="2800" baseline="-25000" dirty="0"/>
              <a:t> </a:t>
            </a:r>
          </a:p>
        </p:txBody>
      </p:sp>
      <p:sp>
        <p:nvSpPr>
          <p:cNvPr id="38" name="Text Box 39">
            <a:extLst>
              <a:ext uri="{FF2B5EF4-FFF2-40B4-BE49-F238E27FC236}">
                <a16:creationId xmlns:a16="http://schemas.microsoft.com/office/drawing/2014/main" id="{3A194D01-9E90-DD4C-AEAA-6DD65D9B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998" y="52578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ABD2A25E-1D63-BE40-B2BC-8DAFD398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396" y="590614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5EB809C9-0020-2A41-A814-2B284388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300" y="5263578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1C5DA0F8-8EC3-E345-93B8-DF7741F3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446" y="587313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51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67" grpId="0"/>
      <p:bldP spid="18468" grpId="0"/>
      <p:bldP spid="18469" grpId="0"/>
      <p:bldP spid="18470" grpId="0"/>
      <p:bldP spid="18471" grpId="0"/>
      <p:bldP spid="18472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17CD1FD-77F2-BF4F-A800-96F3B0F71190}"/>
              </a:ext>
            </a:extLst>
          </p:cNvPr>
          <p:cNvSpPr txBox="1"/>
          <p:nvPr/>
        </p:nvSpPr>
        <p:spPr>
          <a:xfrm>
            <a:off x="10309225" y="289143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46AEAA8-5679-F345-B6D8-C1AC4C60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82" y="267518"/>
            <a:ext cx="9671843" cy="7631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VẤN ĐỀ 3: ĐIỀU CHẾ OXI – PHÂN LOẠI PHẢN ỨNG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25FC9A-8B43-5B4E-B183-B04FAD4538C5}"/>
              </a:ext>
            </a:extLst>
          </p:cNvPr>
          <p:cNvSpPr txBox="1"/>
          <p:nvPr/>
        </p:nvSpPr>
        <p:spPr>
          <a:xfrm>
            <a:off x="1136096" y="977247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Phân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phản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ứng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46073F2B-067E-9348-8DB8-D7918A497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096" y="1740361"/>
            <a:ext cx="100378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1. </a:t>
            </a:r>
            <a:r>
              <a:rPr lang="en-US" altLang="vi-VN" dirty="0" err="1">
                <a:latin typeface="Times New Roman" panose="02020603050405020304" pitchFamily="18" charset="0"/>
              </a:rPr>
              <a:t>Phản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ứng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phân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huỷ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phản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ứng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hoá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học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trong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đó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chất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sinh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hai</a:t>
            </a:r>
            <a:r>
              <a:rPr lang="en-US" altLang="vi-VN" dirty="0">
                <a:latin typeface="Times New Roman" panose="02020603050405020304" pitchFamily="18" charset="0"/>
              </a:rPr>
              <a:t> hay </a:t>
            </a:r>
            <a:r>
              <a:rPr lang="en-US" altLang="vi-VN" dirty="0" err="1"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chất</a:t>
            </a:r>
            <a:r>
              <a:rPr lang="en-US" altLang="vi-VN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2. </a:t>
            </a:r>
            <a:r>
              <a:rPr lang="en-US" altLang="vi-VN" dirty="0" err="1">
                <a:latin typeface="Times New Roman" panose="02020603050405020304" pitchFamily="18" charset="0"/>
              </a:rPr>
              <a:t>Phản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ứng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hoá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hợp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phản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ứng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hoá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học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trong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đó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>
                <a:latin typeface="Times New Roman" panose="02020603050405020304" pitchFamily="18" charset="0"/>
              </a:rPr>
              <a:t>chất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mới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thành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hai</a:t>
            </a:r>
            <a:r>
              <a:rPr lang="en-US" altLang="vi-VN" dirty="0">
                <a:latin typeface="Times New Roman" panose="02020603050405020304" pitchFamily="18" charset="0"/>
              </a:rPr>
              <a:t> hay </a:t>
            </a:r>
            <a:r>
              <a:rPr lang="en-US" altLang="vi-VN" dirty="0" err="1"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latin typeface="Times New Roman" panose="02020603050405020304" pitchFamily="18" charset="0"/>
              </a:rPr>
              <a:t> chat ban </a:t>
            </a:r>
            <a:r>
              <a:rPr lang="en-US" altLang="vi-VN" dirty="0" err="1">
                <a:latin typeface="Times New Roman" panose="02020603050405020304" pitchFamily="18" charset="0"/>
              </a:rPr>
              <a:t>đầu</a:t>
            </a:r>
            <a:r>
              <a:rPr lang="en-US" altLang="vi-VN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8BFDB-B884-1E41-9763-1BF7FF75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21" y="4048685"/>
            <a:ext cx="2534608" cy="25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E892AE-0888-D74B-A129-85BA27D3D94E}"/>
              </a:ext>
            </a:extLst>
          </p:cNvPr>
          <p:cNvSpPr txBox="1"/>
          <p:nvPr/>
        </p:nvSpPr>
        <p:spPr>
          <a:xfrm>
            <a:off x="221672" y="3283527"/>
            <a:ext cx="224452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Oxi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FE177E-6126-D340-AB2C-35E446B00513}"/>
              </a:ext>
            </a:extLst>
          </p:cNvPr>
          <p:cNvCxnSpPr>
            <a:stCxn id="2" idx="3"/>
          </p:cNvCxnSpPr>
          <p:nvPr/>
        </p:nvCxnSpPr>
        <p:spPr>
          <a:xfrm flipV="1">
            <a:off x="2466197" y="1554480"/>
            <a:ext cx="1301131" cy="199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F3229E-40C2-5240-9749-ADBADCA8D0F1}"/>
              </a:ext>
            </a:extLst>
          </p:cNvPr>
          <p:cNvSpPr txBox="1"/>
          <p:nvPr/>
        </p:nvSpPr>
        <p:spPr>
          <a:xfrm>
            <a:off x="3767328" y="1292870"/>
            <a:ext cx="88434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Oxit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A2152-4C93-5944-960F-8BA7AD2B2F4D}"/>
              </a:ext>
            </a:extLst>
          </p:cNvPr>
          <p:cNvSpPr txBox="1"/>
          <p:nvPr/>
        </p:nvSpPr>
        <p:spPr>
          <a:xfrm>
            <a:off x="3796882" y="3294057"/>
            <a:ext cx="84189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Oxi</a:t>
            </a:r>
            <a:r>
              <a:rPr lang="en-US" sz="2800" b="1" dirty="0">
                <a:solidFill>
                  <a:srgbClr val="002060"/>
                </a:solidFill>
              </a:rPr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52ED67-2ED6-854E-81B9-756400A95DB6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66197" y="3545137"/>
            <a:ext cx="1251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92D13-D0C6-6945-8480-045B3C57CA6A}"/>
              </a:ext>
            </a:extLst>
          </p:cNvPr>
          <p:cNvCxnSpPr>
            <a:stCxn id="7" idx="3"/>
          </p:cNvCxnSpPr>
          <p:nvPr/>
        </p:nvCxnSpPr>
        <p:spPr>
          <a:xfrm flipV="1">
            <a:off x="4638779" y="2560338"/>
            <a:ext cx="1323843" cy="99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1415CE-96F1-A44F-A1F0-84E4D2721F80}"/>
              </a:ext>
            </a:extLst>
          </p:cNvPr>
          <p:cNvSpPr txBox="1"/>
          <p:nvPr/>
        </p:nvSpPr>
        <p:spPr>
          <a:xfrm>
            <a:off x="5962622" y="2275813"/>
            <a:ext cx="28053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oxi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A3F804-1B1B-C94B-BBAC-D5C1B26BF0A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638779" y="3555667"/>
            <a:ext cx="1180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49D6724-99B8-B24C-B37A-DFE89E5E4E1C}"/>
              </a:ext>
            </a:extLst>
          </p:cNvPr>
          <p:cNvSpPr txBox="1"/>
          <p:nvPr/>
        </p:nvSpPr>
        <p:spPr>
          <a:xfrm>
            <a:off x="5818909" y="3316972"/>
            <a:ext cx="28053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Điều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oxi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448D2B-2D64-F741-91B6-8BDAB06A7498}"/>
              </a:ext>
            </a:extLst>
          </p:cNvPr>
          <p:cNvCxnSpPr>
            <a:stCxn id="7" idx="3"/>
          </p:cNvCxnSpPr>
          <p:nvPr/>
        </p:nvCxnSpPr>
        <p:spPr>
          <a:xfrm>
            <a:off x="4638779" y="3555667"/>
            <a:ext cx="1180130" cy="85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35050D-45FB-E144-8587-06551B82E5B8}"/>
              </a:ext>
            </a:extLst>
          </p:cNvPr>
          <p:cNvSpPr txBox="1"/>
          <p:nvPr/>
        </p:nvSpPr>
        <p:spPr>
          <a:xfrm>
            <a:off x="5903973" y="4144135"/>
            <a:ext cx="280533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Ứng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oxi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962584-3AD2-3C4E-869A-BCCE40BDB338}"/>
              </a:ext>
            </a:extLst>
          </p:cNvPr>
          <p:cNvCxnSpPr>
            <a:stCxn id="2" idx="3"/>
          </p:cNvCxnSpPr>
          <p:nvPr/>
        </p:nvCxnSpPr>
        <p:spPr>
          <a:xfrm>
            <a:off x="2466197" y="3545137"/>
            <a:ext cx="1251900" cy="184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2EF0FC-056C-6D4E-99A7-0310C42F4B12}"/>
              </a:ext>
            </a:extLst>
          </p:cNvPr>
          <p:cNvSpPr txBox="1"/>
          <p:nvPr/>
        </p:nvSpPr>
        <p:spPr>
          <a:xfrm>
            <a:off x="3767328" y="5204369"/>
            <a:ext cx="30906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Phân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loại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phản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ứng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6" grpId="0" animBg="1"/>
      <p:bldP spid="19" grpId="0" animBg="1"/>
      <p:bldP spid="1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CEF69B-D8A7-5F44-A533-53EE2517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2: TÍNH CHẤT CỦA OXI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57748-37EF-E249-A72C-57DD6603B631}"/>
              </a:ext>
            </a:extLst>
          </p:cNvPr>
          <p:cNvSpPr txBox="1"/>
          <p:nvPr/>
        </p:nvSpPr>
        <p:spPr>
          <a:xfrm>
            <a:off x="9365673" y="335408"/>
            <a:ext cx="16690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KHHH: O</a:t>
            </a:r>
          </a:p>
          <a:p>
            <a:r>
              <a:rPr lang="en-US" sz="2800" dirty="0"/>
              <a:t>CTPT: O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M: 16 </a:t>
            </a:r>
            <a:r>
              <a:rPr lang="en-US" sz="2800" dirty="0" err="1"/>
              <a:t>đvC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A5580E-FDD6-6F46-9DEB-B1D35232BE3A}"/>
              </a:ext>
            </a:extLst>
          </p:cNvPr>
          <p:cNvSpPr/>
          <p:nvPr/>
        </p:nvSpPr>
        <p:spPr>
          <a:xfrm>
            <a:off x="4281055" y="1720404"/>
            <a:ext cx="1911927" cy="9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</a:t>
            </a:r>
            <a:r>
              <a:rPr lang="en-US" sz="3600" b="1" baseline="-25000" dirty="0"/>
              <a:t>2</a:t>
            </a:r>
            <a:r>
              <a:rPr lang="en-US" sz="3600" b="1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581E36-ACA4-2348-817F-E26313E8A1F8}"/>
              </a:ext>
            </a:extLst>
          </p:cNvPr>
          <p:cNvCxnSpPr/>
          <p:nvPr/>
        </p:nvCxnSpPr>
        <p:spPr>
          <a:xfrm flipH="1">
            <a:off x="2937164" y="2660074"/>
            <a:ext cx="1898072" cy="85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60A9C5A-DCBB-CA4E-9904-4CCF393D9368}"/>
              </a:ext>
            </a:extLst>
          </p:cNvPr>
          <p:cNvSpPr/>
          <p:nvPr/>
        </p:nvSpPr>
        <p:spPr>
          <a:xfrm>
            <a:off x="1717964" y="3548772"/>
            <a:ext cx="1911927" cy="9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TCVL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130023-4553-DD4F-99CE-45054545EC78}"/>
              </a:ext>
            </a:extLst>
          </p:cNvPr>
          <p:cNvCxnSpPr/>
          <p:nvPr/>
        </p:nvCxnSpPr>
        <p:spPr>
          <a:xfrm>
            <a:off x="5527964" y="2660074"/>
            <a:ext cx="2202872" cy="88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6DFDC8-BDD9-A443-A431-B72136EA6E5C}"/>
              </a:ext>
            </a:extLst>
          </p:cNvPr>
          <p:cNvSpPr/>
          <p:nvPr/>
        </p:nvSpPr>
        <p:spPr>
          <a:xfrm>
            <a:off x="7107382" y="3578488"/>
            <a:ext cx="1911927" cy="9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TCHH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2E4F3C-C0B4-CC42-AB9C-2254B3660532}"/>
              </a:ext>
            </a:extLst>
          </p:cNvPr>
          <p:cNvCxnSpPr>
            <a:cxnSpLocks/>
          </p:cNvCxnSpPr>
          <p:nvPr/>
        </p:nvCxnSpPr>
        <p:spPr>
          <a:xfrm flipH="1">
            <a:off x="1181101" y="4519734"/>
            <a:ext cx="1385455" cy="5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103ECD-1B5E-B142-9895-896E529283BD}"/>
              </a:ext>
            </a:extLst>
          </p:cNvPr>
          <p:cNvSpPr/>
          <p:nvPr/>
        </p:nvSpPr>
        <p:spPr>
          <a:xfrm>
            <a:off x="152401" y="5031209"/>
            <a:ext cx="1260764" cy="6887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r>
              <a:rPr lang="en-US" b="1" dirty="0"/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C2629-82BA-5C43-AA2C-4EDD2F17B8F4}"/>
              </a:ext>
            </a:extLst>
          </p:cNvPr>
          <p:cNvCxnSpPr>
            <a:stCxn id="8" idx="4"/>
          </p:cNvCxnSpPr>
          <p:nvPr/>
        </p:nvCxnSpPr>
        <p:spPr>
          <a:xfrm flipH="1">
            <a:off x="1981200" y="4488442"/>
            <a:ext cx="692728" cy="790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134CDB-68C7-E24C-AD26-1BA1041F625F}"/>
              </a:ext>
            </a:extLst>
          </p:cNvPr>
          <p:cNvCxnSpPr/>
          <p:nvPr/>
        </p:nvCxnSpPr>
        <p:spPr>
          <a:xfrm>
            <a:off x="2750128" y="4518158"/>
            <a:ext cx="477981" cy="746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FB8FFD-1D65-E34F-B65A-B362DE110CA7}"/>
              </a:ext>
            </a:extLst>
          </p:cNvPr>
          <p:cNvCxnSpPr/>
          <p:nvPr/>
        </p:nvCxnSpPr>
        <p:spPr>
          <a:xfrm>
            <a:off x="2937164" y="4518158"/>
            <a:ext cx="1565563" cy="51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499B8C2-60FA-AC45-9AA8-D1ED06161B8A}"/>
              </a:ext>
            </a:extLst>
          </p:cNvPr>
          <p:cNvSpPr/>
          <p:nvPr/>
        </p:nvSpPr>
        <p:spPr>
          <a:xfrm>
            <a:off x="1243446" y="5331991"/>
            <a:ext cx="1260764" cy="6887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Màu</a:t>
            </a:r>
            <a:r>
              <a:rPr lang="en-US" b="1" dirty="0"/>
              <a:t>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F10396-C804-E54F-8C1B-2FD0ADCF91B1}"/>
              </a:ext>
            </a:extLst>
          </p:cNvPr>
          <p:cNvSpPr/>
          <p:nvPr/>
        </p:nvSpPr>
        <p:spPr>
          <a:xfrm>
            <a:off x="2632366" y="5331991"/>
            <a:ext cx="1260764" cy="6887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Mùi</a:t>
            </a:r>
            <a:r>
              <a:rPr lang="en-US" b="1" dirty="0"/>
              <a:t>, </a:t>
            </a:r>
            <a:r>
              <a:rPr lang="en-US" b="1" dirty="0" err="1"/>
              <a:t>vị</a:t>
            </a:r>
            <a:r>
              <a:rPr lang="en-US" b="1" dirty="0"/>
              <a:t>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C9D2B8-D4B0-0B46-B438-C79D45005240}"/>
              </a:ext>
            </a:extLst>
          </p:cNvPr>
          <p:cNvSpPr/>
          <p:nvPr/>
        </p:nvSpPr>
        <p:spPr>
          <a:xfrm>
            <a:off x="4090555" y="5080599"/>
            <a:ext cx="1260764" cy="68871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</a:t>
            </a:r>
            <a:r>
              <a:rPr lang="en-US" b="1" baseline="30000" dirty="0" err="1"/>
              <a:t>o</a:t>
            </a:r>
            <a:r>
              <a:rPr lang="en-US" b="1" baseline="-25000" dirty="0" err="1"/>
              <a:t>S</a:t>
            </a:r>
            <a:r>
              <a:rPr lang="en-US" b="1" dirty="0"/>
              <a:t>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078EDD-B41B-CE4E-BCE0-B2EE2942F6E7}"/>
              </a:ext>
            </a:extLst>
          </p:cNvPr>
          <p:cNvCxnSpPr/>
          <p:nvPr/>
        </p:nvCxnSpPr>
        <p:spPr>
          <a:xfrm flipV="1">
            <a:off x="9019309" y="3104423"/>
            <a:ext cx="734291" cy="816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34D7E5A-1608-2246-9C31-3B2456E3FA3B}"/>
              </a:ext>
            </a:extLst>
          </p:cNvPr>
          <p:cNvSpPr/>
          <p:nvPr/>
        </p:nvSpPr>
        <p:spPr>
          <a:xfrm>
            <a:off x="9781309" y="2745209"/>
            <a:ext cx="1260764" cy="68871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E7C95F-D74A-3648-A488-DA744B4FE4C7}"/>
              </a:ext>
            </a:extLst>
          </p:cNvPr>
          <p:cNvCxnSpPr>
            <a:stCxn id="10" idx="6"/>
          </p:cNvCxnSpPr>
          <p:nvPr/>
        </p:nvCxnSpPr>
        <p:spPr>
          <a:xfrm>
            <a:off x="9019309" y="4048323"/>
            <a:ext cx="734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14F25AC-4D48-AA40-9C95-ABCC8FDB3214}"/>
              </a:ext>
            </a:extLst>
          </p:cNvPr>
          <p:cNvSpPr/>
          <p:nvPr/>
        </p:nvSpPr>
        <p:spPr>
          <a:xfrm>
            <a:off x="9781309" y="3716031"/>
            <a:ext cx="1260764" cy="68871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CE0547-6D1B-274B-A5D8-8420AF40EEA6}"/>
              </a:ext>
            </a:extLst>
          </p:cNvPr>
          <p:cNvCxnSpPr>
            <a:cxnSpLocks/>
          </p:cNvCxnSpPr>
          <p:nvPr/>
        </p:nvCxnSpPr>
        <p:spPr>
          <a:xfrm>
            <a:off x="9019309" y="4126314"/>
            <a:ext cx="623455" cy="843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66E0408-8B60-DB4F-A864-84E1829FDD74}"/>
              </a:ext>
            </a:extLst>
          </p:cNvPr>
          <p:cNvSpPr/>
          <p:nvPr/>
        </p:nvSpPr>
        <p:spPr>
          <a:xfrm>
            <a:off x="9809018" y="4686854"/>
            <a:ext cx="1260764" cy="6887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22139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  <p:bldP spid="8" grpId="0" animBg="1"/>
      <p:bldP spid="10" grpId="0" animBg="1"/>
      <p:bldP spid="13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C610-C787-9248-A1E1-4657F73F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VẤN ĐỀ 3: ĐIỀU CHẾ OXI – PHÂN LOẠI PHẢN ỨNG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3D8CD-36CB-8243-B813-234CC6DC315D}"/>
              </a:ext>
            </a:extLst>
          </p:cNvPr>
          <p:cNvSpPr txBox="1"/>
          <p:nvPr/>
        </p:nvSpPr>
        <p:spPr>
          <a:xfrm>
            <a:off x="2542032" y="2688336"/>
            <a:ext cx="630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https://www.youtube.com/watch?v=3dJCRvl4d1I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0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64D0BCF2-1C39-874C-8B45-09139E2C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0"/>
            <a:ext cx="6400800" cy="2286000"/>
          </a:xfrm>
          <a:prstGeom prst="cloudCallout">
            <a:avLst>
              <a:gd name="adj1" fmla="val -39583"/>
              <a:gd name="adj2" fmla="val 241111"/>
            </a:avLst>
          </a:prstGeom>
          <a:solidFill>
            <a:srgbClr val="00008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710A4311-0250-5045-96CA-8394FE8CA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471488"/>
            <a:ext cx="5622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DF334A-6237-8647-BCF5-3916B732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38" y="2513012"/>
            <a:ext cx="6604762" cy="3010763"/>
          </a:xfrm>
          <a:prstGeom prst="rect">
            <a:avLst/>
          </a:prstGeom>
        </p:spPr>
      </p:pic>
      <p:pic>
        <p:nvPicPr>
          <p:cNvPr id="67587" name="Picture 3">
            <a:extLst>
              <a:ext uri="{FF2B5EF4-FFF2-40B4-BE49-F238E27FC236}">
                <a16:creationId xmlns:a16="http://schemas.microsoft.com/office/drawing/2014/main" id="{40A6AEF8-1376-5942-8CF7-6A54F292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5" t="39989" r="10997" b="40298"/>
          <a:stretch>
            <a:fillRect/>
          </a:stretch>
        </p:blipFill>
        <p:spPr bwMode="auto">
          <a:xfrm>
            <a:off x="2615438" y="2513012"/>
            <a:ext cx="6604762" cy="40939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Cau hoi">
            <a:extLst>
              <a:ext uri="{FF2B5EF4-FFF2-40B4-BE49-F238E27FC236}">
                <a16:creationId xmlns:a16="http://schemas.microsoft.com/office/drawing/2014/main" id="{9B12F3F2-2EB4-CB48-B9A4-C44F6E963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-228600"/>
            <a:ext cx="2151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>
            <a:extLst>
              <a:ext uri="{FF2B5EF4-FFF2-40B4-BE49-F238E27FC236}">
                <a16:creationId xmlns:a16="http://schemas.microsoft.com/office/drawing/2014/main" id="{811B26FE-0DC5-0F43-A90E-B0B7DDBC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0"/>
            <a:ext cx="6400800" cy="2286000"/>
          </a:xfrm>
          <a:prstGeom prst="cloudCallout">
            <a:avLst>
              <a:gd name="adj1" fmla="val -39583"/>
              <a:gd name="adj2" fmla="val 241111"/>
            </a:avLst>
          </a:prstGeom>
          <a:solidFill>
            <a:srgbClr val="00008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949" name="Picture 5" descr="Cau hoi">
            <a:extLst>
              <a:ext uri="{FF2B5EF4-FFF2-40B4-BE49-F238E27FC236}">
                <a16:creationId xmlns:a16="http://schemas.microsoft.com/office/drawing/2014/main" id="{4F2EDC43-11C1-B241-859C-DE6CA0EB6E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-228600"/>
            <a:ext cx="2151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>
            <a:extLst>
              <a:ext uri="{FF2B5EF4-FFF2-40B4-BE49-F238E27FC236}">
                <a16:creationId xmlns:a16="http://schemas.microsoft.com/office/drawing/2014/main" id="{4F4843D9-677D-6944-86CE-77E62F61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9521" r="11002" b="19357"/>
          <a:stretch>
            <a:fillRect/>
          </a:stretch>
        </p:blipFill>
        <p:spPr bwMode="auto">
          <a:xfrm>
            <a:off x="3886200" y="2743201"/>
            <a:ext cx="5105400" cy="3825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Text Box 7">
            <a:extLst>
              <a:ext uri="{FF2B5EF4-FFF2-40B4-BE49-F238E27FC236}">
                <a16:creationId xmlns:a16="http://schemas.microsoft.com/office/drawing/2014/main" id="{BD4A2FC9-B043-7348-8AEB-4C6BC225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723900"/>
            <a:ext cx="548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ta có thể thu khí oxi         bằng cách đẩy nước</a:t>
            </a:r>
            <a:r>
              <a:rPr lang="en-US" altLang="en-US" sz="3200" b="1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68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6">
            <a:extLst>
              <a:ext uri="{FF2B5EF4-FFF2-40B4-BE49-F238E27FC236}">
                <a16:creationId xmlns:a16="http://schemas.microsoft.com/office/drawing/2014/main" id="{3157AA85-61D0-1541-B923-2FEC648D2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117" y="11033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9" name="Text Box 7">
            <a:extLst>
              <a:ext uri="{FF2B5EF4-FFF2-40B4-BE49-F238E27FC236}">
                <a16:creationId xmlns:a16="http://schemas.microsoft.com/office/drawing/2014/main" id="{069F5E9B-6324-2043-8B67-BFEE1E16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482" y="1653924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a/ </a:t>
            </a:r>
            <a:r>
              <a:rPr lang="en-US" altLang="en-US" sz="2400" b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</a:rPr>
              <a:t> KMnO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4: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30" name="Text Box 8">
            <a:extLst>
              <a:ext uri="{FF2B5EF4-FFF2-40B4-BE49-F238E27FC236}">
                <a16:creationId xmlns:a16="http://schemas.microsoft.com/office/drawing/2014/main" id="{8C54C732-FF3B-BA44-BFF7-8C8ACEF48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233" y="1634875"/>
            <a:ext cx="222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(</a:t>
            </a:r>
            <a:r>
              <a:rPr lang="en-US" altLang="en-US" sz="2400" b="1" dirty="0" err="1"/>
              <a:t>Thuốc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31" name="Text Box 9">
            <a:extLst>
              <a:ext uri="{FF2B5EF4-FFF2-40B4-BE49-F238E27FC236}">
                <a16:creationId xmlns:a16="http://schemas.microsoft.com/office/drawing/2014/main" id="{30050781-A349-0A41-AC65-F5977A476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2198119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PTHH:</a:t>
            </a:r>
          </a:p>
        </p:txBody>
      </p:sp>
      <p:sp>
        <p:nvSpPr>
          <p:cNvPr id="1032" name="Text Box 10">
            <a:extLst>
              <a:ext uri="{FF2B5EF4-FFF2-40B4-BE49-F238E27FC236}">
                <a16:creationId xmlns:a16="http://schemas.microsoft.com/office/drawing/2014/main" id="{42A88399-1E3C-3B4F-A5EC-E38BAE8E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10604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</a:t>
            </a:r>
            <a:r>
              <a:rPr lang="en-US" altLang="en-US" baseline="30000"/>
              <a:t>0</a:t>
            </a:r>
            <a:endParaRPr lang="en-US" altLang="en-US"/>
          </a:p>
        </p:txBody>
      </p:sp>
      <p:sp>
        <p:nvSpPr>
          <p:cNvPr id="1033" name="Text Box 11">
            <a:extLst>
              <a:ext uri="{FF2B5EF4-FFF2-40B4-BE49-F238E27FC236}">
                <a16:creationId xmlns:a16="http://schemas.microsoft.com/office/drawing/2014/main" id="{551F7717-698B-C84B-9630-FC602B72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131444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K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MnO</a:t>
            </a:r>
            <a:r>
              <a:rPr lang="en-US" altLang="en-US" sz="2400" b="1" baseline="-25000"/>
              <a:t>4  </a:t>
            </a:r>
            <a:r>
              <a:rPr lang="en-US" altLang="en-US" sz="2400" b="1"/>
              <a:t>+  MnO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+  O</a:t>
            </a:r>
            <a:r>
              <a:rPr lang="en-US" altLang="en-US" sz="2400" b="1" baseline="-25000"/>
              <a:t>2 </a:t>
            </a:r>
            <a:endParaRPr lang="en-US" altLang="en-US" sz="2400" b="1"/>
          </a:p>
        </p:txBody>
      </p:sp>
      <p:sp>
        <p:nvSpPr>
          <p:cNvPr id="1034" name="Text Box 12">
            <a:extLst>
              <a:ext uri="{FF2B5EF4-FFF2-40B4-BE49-F238E27FC236}">
                <a16:creationId xmlns:a16="http://schemas.microsoft.com/office/drawing/2014/main" id="{6BA1E635-FD14-D644-9E28-30EAF3F6C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734" y="221456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2</a:t>
            </a:r>
          </a:p>
        </p:txBody>
      </p:sp>
      <p:sp>
        <p:nvSpPr>
          <p:cNvPr id="1035" name="Text Box 13">
            <a:extLst>
              <a:ext uri="{FF2B5EF4-FFF2-40B4-BE49-F238E27FC236}">
                <a16:creationId xmlns:a16="http://schemas.microsoft.com/office/drawing/2014/main" id="{BEE17666-10DA-864D-9B02-234AE833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98119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alt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Text Box 14">
            <a:extLst>
              <a:ext uri="{FF2B5EF4-FFF2-40B4-BE49-F238E27FC236}">
                <a16:creationId xmlns:a16="http://schemas.microsoft.com/office/drawing/2014/main" id="{2986670D-E612-7445-A405-179ECF46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82546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b/ </a:t>
            </a:r>
            <a:r>
              <a:rPr lang="en-US" altLang="en-US" sz="2400" b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</a:rPr>
              <a:t> KClO</a:t>
            </a:r>
            <a:r>
              <a:rPr lang="en-US" alt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/>
              <a:t> : (Kali </a:t>
            </a:r>
            <a:r>
              <a:rPr lang="en-US" altLang="en-US" sz="2400" b="1" dirty="0" err="1"/>
              <a:t>clorat</a:t>
            </a:r>
            <a:r>
              <a:rPr lang="en-US" altLang="en-US" sz="2400" b="1" dirty="0"/>
              <a:t>)</a:t>
            </a:r>
          </a:p>
        </p:txBody>
      </p:sp>
      <p:sp>
        <p:nvSpPr>
          <p:cNvPr id="1037" name="Line 15">
            <a:extLst>
              <a:ext uri="{FF2B5EF4-FFF2-40B4-BE49-F238E27FC236}">
                <a16:creationId xmlns:a16="http://schemas.microsoft.com/office/drawing/2014/main" id="{0D983D61-2447-374C-B691-1EA79A2FE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39814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Text Box 17">
            <a:extLst>
              <a:ext uri="{FF2B5EF4-FFF2-40B4-BE49-F238E27FC236}">
                <a16:creationId xmlns:a16="http://schemas.microsoft.com/office/drawing/2014/main" id="{29ACFC01-823A-AC4E-8B46-C011853D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2972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2KClO</a:t>
            </a:r>
            <a:r>
              <a:rPr lang="en-US" altLang="en-US" sz="2400" b="1" baseline="-25000"/>
              <a:t>3</a:t>
            </a:r>
            <a:r>
              <a:rPr lang="en-US" altLang="en-US" sz="2400" b="1"/>
              <a:t>                  2KCl      +     3O</a:t>
            </a:r>
            <a:r>
              <a:rPr lang="en-US" altLang="en-US" sz="2400" b="1" baseline="-25000"/>
              <a:t>2</a:t>
            </a:r>
            <a:endParaRPr lang="en-US" altLang="en-US" sz="2400" b="1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3A5AA99E-BB97-7D48-B8D7-7749007DC03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9489408"/>
              </p:ext>
            </p:extLst>
          </p:nvPr>
        </p:nvGraphicFramePr>
        <p:xfrm>
          <a:off x="6945314" y="2261619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4978400" progId="Equation.3">
                  <p:embed/>
                </p:oleObj>
              </mc:Choice>
              <mc:Fallback>
                <p:oleObj name="Equation" r:id="rId2" imgW="2628900" imgH="4978400" progId="Equation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3A5AA99E-BB97-7D48-B8D7-7749007DC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4" y="2261619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Line 24">
            <a:extLst>
              <a:ext uri="{FF2B5EF4-FFF2-40B4-BE49-F238E27FC236}">
                <a16:creationId xmlns:a16="http://schemas.microsoft.com/office/drawing/2014/main" id="{846A4D25-B46F-1445-B4BA-D7013545D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5702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Text Box 25">
            <a:extLst>
              <a:ext uri="{FF2B5EF4-FFF2-40B4-BE49-F238E27FC236}">
                <a16:creationId xmlns:a16="http://schemas.microsoft.com/office/drawing/2014/main" id="{075E587B-DE96-4548-ACA5-2E120D0E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70251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</a:t>
            </a:r>
            <a:r>
              <a:rPr lang="en-US" altLang="en-US" baseline="30000"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2" name="Line 26">
            <a:extLst>
              <a:ext uri="{FF2B5EF4-FFF2-40B4-BE49-F238E27FC236}">
                <a16:creationId xmlns:a16="http://schemas.microsoft.com/office/drawing/2014/main" id="{04B1660A-4C15-9F4F-ABB4-6F582EEFA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4242" y="32972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27">
            <a:extLst>
              <a:ext uri="{FF2B5EF4-FFF2-40B4-BE49-F238E27FC236}">
                <a16:creationId xmlns:a16="http://schemas.microsoft.com/office/drawing/2014/main" id="{D494E2F0-2DE7-5A48-96BF-54FCE31B34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1096" y="219284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525BC715-F7A6-EA4B-BA79-2676286B6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092" y="38782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2/ </a:t>
            </a:r>
            <a:r>
              <a:rPr lang="en-US" altLang="en-US" sz="2400" b="1" u="sng" dirty="0">
                <a:solidFill>
                  <a:srgbClr val="0070C0"/>
                </a:solidFill>
              </a:rPr>
              <a:t>Kết </a:t>
            </a:r>
            <a:r>
              <a:rPr lang="en-US" altLang="en-US" sz="2400" b="1" u="sng" dirty="0" err="1">
                <a:solidFill>
                  <a:srgbClr val="0070C0"/>
                </a:solidFill>
              </a:rPr>
              <a:t>luận</a:t>
            </a:r>
            <a:r>
              <a:rPr lang="en-US" altLang="en-US" sz="24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4CEB6065-F31C-F64F-8E47-5BC4C52BB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492" y="425926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thí nghiệm</a:t>
            </a:r>
            <a:r>
              <a:rPr lang="en-US" altLang="en-US" sz="2400" b="1"/>
              <a:t>:</a:t>
            </a:r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2C66CFA0-6E57-4647-B21F-AB6F4F60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117" y="4640264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Khí oxi được điều chế bằng cách đun nóng các hợp chất giàu oxi và dễ bị phân huỷ ở nhiệt độ cao như KMnO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KClO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3" name="Text Box 31">
            <a:extLst>
              <a:ext uri="{FF2B5EF4-FFF2-40B4-BE49-F238E27FC236}">
                <a16:creationId xmlns:a16="http://schemas.microsoft.com/office/drawing/2014/main" id="{54184448-8C72-D24D-B608-D47773EF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117" y="5434013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Khí oxi được thu bằng 2 cách : Đẩy không khí và đẩy nước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7CD1FD-77F2-BF4F-A800-96F3B0F71190}"/>
              </a:ext>
            </a:extLst>
          </p:cNvPr>
          <p:cNvSpPr txBox="1"/>
          <p:nvPr/>
        </p:nvSpPr>
        <p:spPr>
          <a:xfrm>
            <a:off x="10309225" y="289143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46AEAA8-5679-F345-B6D8-C1AC4C60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82" y="38894"/>
            <a:ext cx="9671843" cy="76311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VẤN ĐỀ 3: ĐIỀU CHẾ OXI – PHÂN LOẠI PHẢN ỨNG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25FC9A-8B43-5B4E-B183-B04FAD4538C5}"/>
              </a:ext>
            </a:extLst>
          </p:cNvPr>
          <p:cNvSpPr txBox="1"/>
          <p:nvPr/>
        </p:nvSpPr>
        <p:spPr>
          <a:xfrm>
            <a:off x="1136096" y="569144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Điều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chế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02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1036" grpId="0"/>
      <p:bldP spid="1039" grpId="0"/>
      <p:bldP spid="1042" grpId="0" animBg="1"/>
      <p:bldP spid="1043" grpId="0" animBg="1"/>
      <p:bldP spid="8220" grpId="0"/>
      <p:bldP spid="8221" grpId="0"/>
      <p:bldP spid="8222" grpId="0"/>
      <p:bldP spid="82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002">
            <a:extLst>
              <a:ext uri="{FF2B5EF4-FFF2-40B4-BE49-F238E27FC236}">
                <a16:creationId xmlns:a16="http://schemas.microsoft.com/office/drawing/2014/main" id="{2D306E25-EF79-5C4D-B8E3-9B0EAF1D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857375"/>
            <a:ext cx="247491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image003">
            <a:extLst>
              <a:ext uri="{FF2B5EF4-FFF2-40B4-BE49-F238E27FC236}">
                <a16:creationId xmlns:a16="http://schemas.microsoft.com/office/drawing/2014/main" id="{334C222F-DE0F-884E-93E1-C630E028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1538288"/>
            <a:ext cx="9286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image004">
            <a:extLst>
              <a:ext uri="{FF2B5EF4-FFF2-40B4-BE49-F238E27FC236}">
                <a16:creationId xmlns:a16="http://schemas.microsoft.com/office/drawing/2014/main" id="{36461C26-7F75-4B43-AD56-66DEEC98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2054226"/>
            <a:ext cx="977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image005">
            <a:extLst>
              <a:ext uri="{FF2B5EF4-FFF2-40B4-BE49-F238E27FC236}">
                <a16:creationId xmlns:a16="http://schemas.microsoft.com/office/drawing/2014/main" id="{A29862FA-8DEA-DC40-8466-17E981F2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825750"/>
            <a:ext cx="24447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image006">
            <a:extLst>
              <a:ext uri="{FF2B5EF4-FFF2-40B4-BE49-F238E27FC236}">
                <a16:creationId xmlns:a16="http://schemas.microsoft.com/office/drawing/2014/main" id="{BEE33E45-3C86-A54D-A926-53B97AE8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4537075"/>
            <a:ext cx="19256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 descr="image007">
            <a:extLst>
              <a:ext uri="{FF2B5EF4-FFF2-40B4-BE49-F238E27FC236}">
                <a16:creationId xmlns:a16="http://schemas.microsoft.com/office/drawing/2014/main" id="{145E9EFC-1F3D-0140-A0DC-2DDCBF77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030414"/>
            <a:ext cx="2468562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image008">
            <a:extLst>
              <a:ext uri="{FF2B5EF4-FFF2-40B4-BE49-F238E27FC236}">
                <a16:creationId xmlns:a16="http://schemas.microsoft.com/office/drawing/2014/main" id="{E2061232-7453-174F-B172-4BD42114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1804989"/>
            <a:ext cx="6381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image009">
            <a:extLst>
              <a:ext uri="{FF2B5EF4-FFF2-40B4-BE49-F238E27FC236}">
                <a16:creationId xmlns:a16="http://schemas.microsoft.com/office/drawing/2014/main" id="{FD54B6EA-0EEA-DE42-B47A-59580729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227263"/>
            <a:ext cx="7096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 descr="image010">
            <a:extLst>
              <a:ext uri="{FF2B5EF4-FFF2-40B4-BE49-F238E27FC236}">
                <a16:creationId xmlns:a16="http://schemas.microsoft.com/office/drawing/2014/main" id="{48EAB33D-4760-D443-A11F-A6E84E7B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054351"/>
            <a:ext cx="25336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1" descr="image011">
            <a:extLst>
              <a:ext uri="{FF2B5EF4-FFF2-40B4-BE49-F238E27FC236}">
                <a16:creationId xmlns:a16="http://schemas.microsoft.com/office/drawing/2014/main" id="{6444D9CB-0F17-B44C-AFB3-5BD7A0A3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17926"/>
            <a:ext cx="12271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2" descr="image012">
            <a:extLst>
              <a:ext uri="{FF2B5EF4-FFF2-40B4-BE49-F238E27FC236}">
                <a16:creationId xmlns:a16="http://schemas.microsoft.com/office/drawing/2014/main" id="{C35307AD-84D6-1244-955B-652CE0B9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302125"/>
            <a:ext cx="172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image001">
            <a:extLst>
              <a:ext uri="{FF2B5EF4-FFF2-40B4-BE49-F238E27FC236}">
                <a16:creationId xmlns:a16="http://schemas.microsoft.com/office/drawing/2014/main" id="{1306A3D0-BE65-4C46-9C74-E4C09675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2936876"/>
            <a:ext cx="14001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2" name="Picture 14">
            <a:extLst>
              <a:ext uri="{FF2B5EF4-FFF2-40B4-BE49-F238E27FC236}">
                <a16:creationId xmlns:a16="http://schemas.microsoft.com/office/drawing/2014/main" id="{1022D21A-1040-544F-9E1B-BD9193BD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3265489"/>
            <a:ext cx="1584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3" name="Picture 15">
            <a:extLst>
              <a:ext uri="{FF2B5EF4-FFF2-40B4-BE49-F238E27FC236}">
                <a16:creationId xmlns:a16="http://schemas.microsoft.com/office/drawing/2014/main" id="{50F47ABD-04DB-E248-9EFE-CF793302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879976"/>
            <a:ext cx="16557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16">
            <a:extLst>
              <a:ext uri="{FF2B5EF4-FFF2-40B4-BE49-F238E27FC236}">
                <a16:creationId xmlns:a16="http://schemas.microsoft.com/office/drawing/2014/main" id="{B928A56F-7D63-1547-96D8-91BB34FE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96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graphicFrame>
        <p:nvGraphicFramePr>
          <p:cNvPr id="89105" name="Object 17">
            <a:extLst>
              <a:ext uri="{FF2B5EF4-FFF2-40B4-BE49-F238E27FC236}">
                <a16:creationId xmlns:a16="http://schemas.microsoft.com/office/drawing/2014/main" id="{73BA2E77-A896-8D41-8377-8721B4DCD4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076" y="1758951"/>
          <a:ext cx="28813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903100" imgH="6146800" progId="Equation.DSMT4">
                  <p:embed/>
                </p:oleObj>
              </mc:Choice>
              <mc:Fallback>
                <p:oleObj name="Equation" r:id="rId16" imgW="62903100" imgH="6146800" progId="Equation.DSMT4">
                  <p:embed/>
                  <p:pic>
                    <p:nvPicPr>
                      <p:cNvPr id="89105" name="Object 17">
                        <a:extLst>
                          <a:ext uri="{FF2B5EF4-FFF2-40B4-BE49-F238E27FC236}">
                            <a16:creationId xmlns:a16="http://schemas.microsoft.com/office/drawing/2014/main" id="{73BA2E77-A896-8D41-8377-8721B4DCD4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6" y="1758951"/>
                        <a:ext cx="2881313" cy="288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>
            <a:extLst>
              <a:ext uri="{FF2B5EF4-FFF2-40B4-BE49-F238E27FC236}">
                <a16:creationId xmlns:a16="http://schemas.microsoft.com/office/drawing/2014/main" id="{16251B9C-1423-5F47-BB34-D82C1E18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96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graphicFrame>
        <p:nvGraphicFramePr>
          <p:cNvPr id="89107" name="Object 19">
            <a:extLst>
              <a:ext uri="{FF2B5EF4-FFF2-40B4-BE49-F238E27FC236}">
                <a16:creationId xmlns:a16="http://schemas.microsoft.com/office/drawing/2014/main" id="{B193CDA9-301F-EB47-8C60-07CA87D26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2138" y="2482850"/>
          <a:ext cx="26336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183300" imgH="6146800" progId="Equation.DSMT4">
                  <p:embed/>
                </p:oleObj>
              </mc:Choice>
              <mc:Fallback>
                <p:oleObj name="Equation" r:id="rId18" imgW="44183300" imgH="6146800" progId="Equation.DSMT4">
                  <p:embed/>
                  <p:pic>
                    <p:nvPicPr>
                      <p:cNvPr id="89107" name="Object 19">
                        <a:extLst>
                          <a:ext uri="{FF2B5EF4-FFF2-40B4-BE49-F238E27FC236}">
                            <a16:creationId xmlns:a16="http://schemas.microsoft.com/office/drawing/2014/main" id="{B193CDA9-301F-EB47-8C60-07CA87D26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482850"/>
                        <a:ext cx="2633662" cy="317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Rectangle 20">
            <a:extLst>
              <a:ext uri="{FF2B5EF4-FFF2-40B4-BE49-F238E27FC236}">
                <a16:creationId xmlns:a16="http://schemas.microsoft.com/office/drawing/2014/main" id="{01B49EA1-53A9-0A47-B283-43E65416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1352651"/>
            <a:ext cx="76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715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715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71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>
                <a:solidFill>
                  <a:srgbClr val="FF0000"/>
                </a:solidFill>
                <a:cs typeface="Arial" panose="020B0604020202020204" pitchFamily="34" charset="0"/>
              </a:rPr>
              <a:t>KMnO</a:t>
            </a:r>
            <a:r>
              <a:rPr lang="en-US" altLang="vi-VN" sz="1400" baseline="-250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09" name="Rectangle 21">
            <a:extLst>
              <a:ext uri="{FF2B5EF4-FFF2-40B4-BE49-F238E27FC236}">
                <a16:creationId xmlns:a16="http://schemas.microsoft.com/office/drawing/2014/main" id="{CE4887D5-A063-974E-BDC4-8141412921A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067800" y="2057400"/>
            <a:ext cx="877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715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715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71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1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400">
                <a:solidFill>
                  <a:srgbClr val="FF0000"/>
                </a:solidFill>
                <a:cs typeface="Arial" panose="020B0604020202020204" pitchFamily="34" charset="0"/>
              </a:rPr>
              <a:t>KClO</a:t>
            </a:r>
            <a:r>
              <a:rPr lang="en-US" altLang="vi-VN" sz="1400" baseline="-2500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altLang="vi-VN" sz="1400">
                <a:solidFill>
                  <a:srgbClr val="FF0000"/>
                </a:solidFill>
                <a:cs typeface="Arial" panose="020B0604020202020204" pitchFamily="34" charset="0"/>
              </a:rPr>
              <a:t>....</a:t>
            </a:r>
            <a:endParaRPr lang="en-US" altLang="vi-VN" sz="1400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8" grpId="0"/>
      <p:bldP spid="89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Rectangle 18" descr="traidauzw1[1]">
            <a:extLst>
              <a:ext uri="{FF2B5EF4-FFF2-40B4-BE49-F238E27FC236}">
                <a16:creationId xmlns:a16="http://schemas.microsoft.com/office/drawing/2014/main" id="{F7F7BE73-6A6D-4646-B335-808F7AEA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86200"/>
            <a:ext cx="4114800" cy="2590800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Oxi dùng cho sự hô hấp</a:t>
            </a:r>
          </a:p>
        </p:txBody>
      </p:sp>
      <p:pic>
        <p:nvPicPr>
          <p:cNvPr id="12307" name="Picture 19">
            <a:extLst>
              <a:ext uri="{FF2B5EF4-FFF2-40B4-BE49-F238E27FC236}">
                <a16:creationId xmlns:a16="http://schemas.microsoft.com/office/drawing/2014/main" id="{7F27F10E-0F1C-2D4F-AD35-9825D6FE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3810000" cy="2667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diving-kseniya-05">
            <a:extLst>
              <a:ext uri="{FF2B5EF4-FFF2-40B4-BE49-F238E27FC236}">
                <a16:creationId xmlns:a16="http://schemas.microsoft.com/office/drawing/2014/main" id="{3AB4C1FF-A20B-664E-8C0A-EDC5733B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3810000" cy="2667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space_walk">
            <a:extLst>
              <a:ext uri="{FF2B5EF4-FFF2-40B4-BE49-F238E27FC236}">
                <a16:creationId xmlns:a16="http://schemas.microsoft.com/office/drawing/2014/main" id="{8231A6E5-D584-284A-929E-088086C87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4114800" cy="2667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834A2719-BC1B-804F-B135-69DC4A12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77000" cy="65563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II. ỨNG DỤNG CỦA OXI</a:t>
            </a:r>
          </a:p>
        </p:txBody>
      </p:sp>
    </p:spTree>
    <p:extLst>
      <p:ext uri="{BB962C8B-B14F-4D97-AF65-F5344CB8AC3E}">
        <p14:creationId xmlns:p14="http://schemas.microsoft.com/office/powerpoint/2010/main" val="10790834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460</Words>
  <Application>Microsoft Macintosh PowerPoint</Application>
  <PresentationFormat>Widescreen</PresentationFormat>
  <Paragraphs>92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.VnArial</vt:lpstr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VẤN ĐỀ 2: TÍNH CHẤT CỦA OXI</vt:lpstr>
      <vt:lpstr>VẤN ĐỀ 3: ĐIỀU CHẾ OXI – PHÂN LOẠI PHẢN ỨNG</vt:lpstr>
      <vt:lpstr>PowerPoint Presentation</vt:lpstr>
      <vt:lpstr>PowerPoint Presentation</vt:lpstr>
      <vt:lpstr>VẤN ĐỀ 3: ĐIỀU CHẾ OXI – PHÂN LOẠI PHẢN ỨNG </vt:lpstr>
      <vt:lpstr>PowerPoint Presentation</vt:lpstr>
      <vt:lpstr>PowerPoint Presentation</vt:lpstr>
      <vt:lpstr>PowerPoint Presentation</vt:lpstr>
      <vt:lpstr>PowerPoint Presentation</vt:lpstr>
      <vt:lpstr>VẤN ĐỀ 3: ĐIỀU CHẾ OXI – PHÂN LOẠI PHẢN ỨNG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qui</dc:creator>
  <cp:lastModifiedBy>nguyen qui</cp:lastModifiedBy>
  <cp:revision>59</cp:revision>
  <dcterms:created xsi:type="dcterms:W3CDTF">2020-03-29T08:39:17Z</dcterms:created>
  <dcterms:modified xsi:type="dcterms:W3CDTF">2022-06-16T09:34:58Z</dcterms:modified>
</cp:coreProperties>
</file>